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6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05" autoAdjust="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24071-69B2-40A7-B3EA-674584CE017F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A0F0C-BE24-43A8-A6ED-60EC67C28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6B909-20DD-493C-AC6E-6A09AF3AE40E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3186-490C-4963-9CE5-58096C2F0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7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cky beach&#10;&#10;">
            <a:extLst>
              <a:ext uri="{FF2B5EF4-FFF2-40B4-BE49-F238E27FC236}">
                <a16:creationId xmlns=""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41A68A-8CD1-4105-B4EC-A56286CB0F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reeform 16">
              <a:extLst>
                <a:ext uri="{FF2B5EF4-FFF2-40B4-BE49-F238E27FC236}">
                  <a16:creationId xmlns="" xmlns:a16="http://schemas.microsoft.com/office/drawing/2014/main" id="{7B955F46-02E4-4A82-96F5-CBAFDD4A74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879775EF-026C-4E4A-873B-185915FB4F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Donut 19">
                <a:extLst>
                  <a:ext uri="{FF2B5EF4-FFF2-40B4-BE49-F238E27FC236}">
                    <a16:creationId xmlns="" xmlns:a16="http://schemas.microsoft.com/office/drawing/2014/main" id="{400D0967-F02F-4275-8520-75D52A1DF66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Donut 21">
                <a:extLst>
                  <a:ext uri="{FF2B5EF4-FFF2-40B4-BE49-F238E27FC236}">
                    <a16:creationId xmlns="" xmlns:a16="http://schemas.microsoft.com/office/drawing/2014/main" id="{B4B16BA1-0F90-43DD-9D6C-6F196A15A3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Donut 22">
                <a:extLst>
                  <a:ext uri="{FF2B5EF4-FFF2-40B4-BE49-F238E27FC236}">
                    <a16:creationId xmlns="" xmlns:a16="http://schemas.microsoft.com/office/drawing/2014/main" id="{7B652CBC-3D51-4C0E-8DDE-2C4A49B387D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Donut 23">
                <a:extLst>
                  <a:ext uri="{FF2B5EF4-FFF2-40B4-BE49-F238E27FC236}">
                    <a16:creationId xmlns="" xmlns:a16="http://schemas.microsoft.com/office/drawing/2014/main" id="{3AFF0419-6554-4FDD-93AB-8A8C45FF5B0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Autofit/>
          </a:bodyPr>
          <a:lstStyle/>
          <a:p>
            <a:r>
              <a:rPr lang="en-US" sz="3200" dirty="0" smtClean="0"/>
              <a:t>ESG 2201</a:t>
            </a:r>
            <a:br>
              <a:rPr lang="en-US" sz="3200" dirty="0" smtClean="0"/>
            </a:br>
            <a:r>
              <a:rPr lang="th-TH" sz="3200" dirty="0" smtClean="0"/>
              <a:t>การวิเคราะห์และกลยุทธ์เกม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การพัฒนาองค์ความรู้ด้านจิตวิทยาการกีฬาอี</a:t>
            </a:r>
            <a:r>
              <a:rPr lang="th-TH" sz="3600" dirty="0" err="1" smtClean="0"/>
              <a:t>สปอร์ต</a:t>
            </a:r>
            <a:endParaRPr lang="en-US" sz="36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F310D7E-8F1E-4C2F-8824-E43E043DD8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Palm tree">
            <a:extLst>
              <a:ext uri="{FF2B5EF4-FFF2-40B4-BE49-F238E27FC236}">
                <a16:creationId xmlns=""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Graphic 16" descr="Beach ball">
            <a:extLst>
              <a:ext uri="{FF2B5EF4-FFF2-40B4-BE49-F238E27FC236}">
                <a16:creationId xmlns=""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Graphic 19" descr="Bucket and shovel">
            <a:extLst>
              <a:ext uri="{FF2B5EF4-FFF2-40B4-BE49-F238E27FC236}">
                <a16:creationId xmlns=""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01003"/>
            <a:ext cx="9601196" cy="4674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/>
              <a:t>ประเทศ</a:t>
            </a:r>
            <a:r>
              <a:rPr lang="th-TH" b="1" dirty="0"/>
              <a:t>ญี่ปุ่น </a:t>
            </a:r>
            <a:endParaRPr lang="th-TH" b="1" dirty="0" smtClean="0"/>
          </a:p>
          <a:p>
            <a:pPr marL="0" indent="0" algn="thaiDist">
              <a:buNone/>
            </a:pPr>
            <a:r>
              <a:rPr lang="th-TH" dirty="0" smtClean="0"/>
              <a:t>	จิตวิทยา</a:t>
            </a:r>
            <a:r>
              <a:rPr lang="th-TH" dirty="0"/>
              <a:t>การกีฬาในประเทศญี่ปุ่นเริ่มต้นก่อนปี ค.ศ. 1920 และ ในปี ค.ศ. 1924 ได้เริ่มก่อตั้งสถาบันการวิจัยทางพลศึกษา จากนั้นได้เปลี่ยนเป็นคณะพลศึกษา ในมหาวิทยาลัยโตเกียว (</a:t>
            </a:r>
            <a:r>
              <a:rPr lang="en-US" dirty="0"/>
              <a:t>Tokyo University) </a:t>
            </a:r>
            <a:r>
              <a:rPr lang="th-TH" dirty="0"/>
              <a:t>การวิจัยเกี่ยวกับจิตวิทยาการกีฬาในญี่ปุ่น เกิดขึ้นจากมาตาตาโร่ </a:t>
            </a:r>
            <a:r>
              <a:rPr lang="th-TH" dirty="0" err="1"/>
              <a:t>มาสซึ</a:t>
            </a:r>
            <a:r>
              <a:rPr lang="th-TH" dirty="0"/>
              <a:t>โมโต (</a:t>
            </a:r>
            <a:r>
              <a:rPr lang="en-US" dirty="0" err="1"/>
              <a:t>Matataro</a:t>
            </a:r>
            <a:r>
              <a:rPr lang="en-US" dirty="0"/>
              <a:t> Matsumoto) </a:t>
            </a:r>
            <a:r>
              <a:rPr lang="th-TH" dirty="0"/>
              <a:t>โดยเข้าศึกษาในห้องปฏิบัติการ ของ</a:t>
            </a:r>
            <a:r>
              <a:rPr lang="th-TH" dirty="0" err="1"/>
              <a:t>วันดท์</a:t>
            </a:r>
            <a:r>
              <a:rPr lang="th-TH" dirty="0"/>
              <a:t> (</a:t>
            </a:r>
            <a:r>
              <a:rPr lang="en-US" dirty="0"/>
              <a:t>Wundt) </a:t>
            </a:r>
            <a:r>
              <a:rPr lang="th-TH" dirty="0"/>
              <a:t>ที่มหาวิทยาลัย </a:t>
            </a:r>
            <a:r>
              <a:rPr lang="en-US" dirty="0"/>
              <a:t>Leipzig </a:t>
            </a:r>
            <a:r>
              <a:rPr lang="th-TH" dirty="0"/>
              <a:t>ในประเทศเยอรมนี ซึ่งได้เริ่มต้นศึกษา “จิตวิทยา” ในลักษณะจิตใต้สำนึกของมนุษย์ และก่อตั้งสมาคมจิตวิทยาแห่งประเทศญี่ปุ่น (</a:t>
            </a:r>
            <a:r>
              <a:rPr lang="en-US" dirty="0"/>
              <a:t>The Japanese Psychological Association) </a:t>
            </a:r>
            <a:r>
              <a:rPr lang="th-TH" dirty="0"/>
              <a:t>ในปี ค.ศ. 1927 ในปี ค.ศ. 1930 เกิดจุดเปลี่ยนที่สำคัญ คือ การแข่งขันกีฬาโอลิมปิกที่โตเกียว และในปี ค.ศ. 1964 ทำให้จิตวิทยาการกีฬาในญี่ปุ่นได้รับการพัฒนาเป็น “จิตวิทยาพลศึกษา” ในปี ค.ศ. 1949 </a:t>
            </a:r>
            <a:r>
              <a:rPr lang="th-TH" dirty="0" smtClean="0"/>
              <a:t>ซึ่ง </a:t>
            </a:r>
            <a:r>
              <a:rPr lang="th-TH" dirty="0" err="1" smtClean="0"/>
              <a:t>มัตซึอิ</a:t>
            </a:r>
            <a:r>
              <a:rPr lang="th-TH" dirty="0" smtClean="0"/>
              <a:t> </a:t>
            </a:r>
            <a:r>
              <a:rPr lang="th-TH" dirty="0"/>
              <a:t>(</a:t>
            </a:r>
            <a:r>
              <a:rPr lang="en-US" dirty="0" err="1"/>
              <a:t>Mastui</a:t>
            </a:r>
            <a:r>
              <a:rPr lang="en-US" dirty="0"/>
              <a:t>) </a:t>
            </a:r>
            <a:r>
              <a:rPr lang="th-TH" dirty="0"/>
              <a:t>ผู้เริ่มศึกษาด้านจิตวิทยาการกีฬาในประเทศญี่ปุ่น ได้ตีพิมพ์หนังสือที่มีชื่อว่า “</a:t>
            </a:r>
            <a:r>
              <a:rPr lang="en-US" dirty="0"/>
              <a:t>Psychology of Physical Education” </a:t>
            </a:r>
            <a:r>
              <a:rPr lang="th-TH" dirty="0"/>
              <a:t>ในปี ค.ศ. 1952 ซึ่ง ในปี ค.ศ. 1950 มีการก่อตั้งสมาคมพลศึกษาแห่งประเทศญี่ปุ่น (</a:t>
            </a:r>
            <a:r>
              <a:rPr lang="en-US" dirty="0"/>
              <a:t>The Japan Society of Physical Education: JSPE) </a:t>
            </a:r>
            <a:r>
              <a:rPr lang="th-TH" dirty="0"/>
              <a:t>และเป็นนายกสมาคมคนแรกของ</a:t>
            </a:r>
            <a:r>
              <a:rPr lang="th-TH" dirty="0" smtClean="0"/>
              <a:t>สมาคมฯ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759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753" y="914400"/>
            <a:ext cx="9601196" cy="50160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/>
              <a:t>ประเทศจีน </a:t>
            </a:r>
            <a:endParaRPr lang="th-TH" b="1" dirty="0" smtClean="0"/>
          </a:p>
          <a:p>
            <a:pPr marL="0" indent="0" algn="thaiDist">
              <a:buNone/>
            </a:pPr>
            <a:r>
              <a:rPr lang="th-TH" dirty="0" smtClean="0"/>
              <a:t>	ตั้งแต่</a:t>
            </a:r>
            <a:r>
              <a:rPr lang="th-TH" dirty="0"/>
              <a:t>ต้นทศวรรษที่ 1980 ถึงกลางทศวรรษที่ 1990 จุดเน้นของการวิจัย ทางจิตวิทยาการกีฬา คือ การระบุความสามารถเป็นหลัก การเคลื่อนไหวที่อยู่เบื้องหลังการระบุ ความสามารถนั้นมีพื้นฐานมาจากความเชื่อที่ว่า ความสามารถและศักยภาพทางการกีฬาเป็น สิ่งที่มีมาตั้งแต่กำเนิด และสภาพแวดล้อมที่บุคคลได้รับการเลี้ยงดูก็สามารถกำหนดความสำเร็จ ในการเล่นกีฬาในอนาคตได้เช่นกัน อย่างไรก็ตามตั้งแต่เริ่มต้นจุดประสงค์ของจิตวิทยาการกีฬา ในประเทศจีน คือ เพื่อเพิ่มประสิทธิภาพในการแข่งขันกีฬาระดับสูง ซึ่งเป็นแนวทางที่กำหนด โดยการพิจารณาทั้งทางการเมือง และสังคม การพัฒนาการของจิตวิทยาการกีฬาในประเทศจีน ในช่วงสามสิบปีที่ผ่านมา โดยใช้แหล่งข้อมูลของประเทศจีนแผ่นดินใหญ่ ซึ่งสะท้อนให้เห็นถึง พัฒนาการนี้ จะนำเสนอพัฒนาการในด้านสำคัญ 4 ด้าน คือ การระบุความสามารถ ความรู้ความเข้าใจด้านกีฬา รูปแบบการฝึกจิตใจ และการสนับสนุนด้านจิตใจในสนาม กีฬา (</a:t>
            </a:r>
            <a:r>
              <a:rPr lang="en-US" dirty="0"/>
              <a:t>Si et al., 2012) </a:t>
            </a:r>
            <a:r>
              <a:rPr lang="th-TH" dirty="0"/>
              <a:t>การพัฒนาจิตวิทยาการกีฬาของประเทศจีน สามารถย้อนกลับ ไปยังบทความเรื่อง “</a:t>
            </a:r>
            <a:r>
              <a:rPr lang="en-US" dirty="0"/>
              <a:t>The Migration Value of Sports” </a:t>
            </a:r>
            <a:r>
              <a:rPr lang="th-TH" dirty="0"/>
              <a:t>ที่เขียนโดย </a:t>
            </a:r>
            <a:r>
              <a:rPr lang="en-US" dirty="0"/>
              <a:t>Dr. Ma </a:t>
            </a:r>
            <a:r>
              <a:rPr lang="en-US" dirty="0" err="1"/>
              <a:t>Yuehan</a:t>
            </a:r>
            <a:r>
              <a:rPr lang="en-US" dirty="0"/>
              <a:t> </a:t>
            </a:r>
            <a:r>
              <a:rPr lang="th-TH" dirty="0"/>
              <a:t>นักการศึกษาด้านกีฬาชาวจีนที่มีชื่อเสียง ในปี ค.ศ. 1926 จากนั้น</a:t>
            </a:r>
            <a:r>
              <a:rPr lang="th-TH" dirty="0" err="1"/>
              <a:t>เซี๊ยะ</a:t>
            </a:r>
            <a:r>
              <a:rPr lang="th-TH" dirty="0"/>
              <a:t> </a:t>
            </a:r>
            <a:r>
              <a:rPr lang="th-TH" dirty="0" err="1"/>
              <a:t>โซง</a:t>
            </a:r>
            <a:r>
              <a:rPr lang="th-TH" dirty="0"/>
              <a:t>เกา (</a:t>
            </a:r>
            <a:r>
              <a:rPr lang="en-US" dirty="0"/>
              <a:t>Xiao </a:t>
            </a:r>
            <a:r>
              <a:rPr lang="en-US" dirty="0" err="1"/>
              <a:t>Zhongguo</a:t>
            </a:r>
            <a:r>
              <a:rPr lang="en-US" dirty="0"/>
              <a:t>) </a:t>
            </a:r>
            <a:r>
              <a:rPr lang="th-TH" dirty="0" err="1"/>
              <a:t>และวู</a:t>
            </a:r>
            <a:r>
              <a:rPr lang="th-TH" dirty="0"/>
              <a:t> เวน</a:t>
            </a:r>
            <a:r>
              <a:rPr lang="th-TH" dirty="0" err="1"/>
              <a:t>โซง</a:t>
            </a:r>
            <a:r>
              <a:rPr lang="th-TH" dirty="0"/>
              <a:t> (</a:t>
            </a:r>
            <a:r>
              <a:rPr lang="en-US" dirty="0"/>
              <a:t>Wu </a:t>
            </a:r>
            <a:r>
              <a:rPr lang="en-US" dirty="0" err="1"/>
              <a:t>Wenzhong</a:t>
            </a:r>
            <a:r>
              <a:rPr lang="en-US" dirty="0"/>
              <a:t>) </a:t>
            </a:r>
            <a:r>
              <a:rPr lang="th-TH" dirty="0"/>
              <a:t>จากวิทยาลัยการกีฬาแห่งชาติ ได้รวบรวมและตีพิมพ์ หนังสือเรียนเล่มแรกของจีนเรื่อง “</a:t>
            </a:r>
            <a:r>
              <a:rPr lang="en-US" dirty="0"/>
              <a:t>Sport Psychology” </a:t>
            </a:r>
            <a:r>
              <a:rPr lang="th-TH" dirty="0"/>
              <a:t>ในปี ค.ศ. 1942</a:t>
            </a:r>
          </a:p>
        </p:txBody>
      </p:sp>
    </p:spTree>
    <p:extLst>
      <p:ext uri="{BB962C8B-B14F-4D97-AF65-F5344CB8AC3E}">
        <p14:creationId xmlns:p14="http://schemas.microsoft.com/office/powerpoint/2010/main" val="40070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ความเป็นมาของจิตวิทยาการกีฬาในประเทศไทย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dirty="0" smtClean="0"/>
              <a:t>	จิตวิทยา</a:t>
            </a:r>
            <a:r>
              <a:rPr lang="th-TH" dirty="0"/>
              <a:t>การกีฬาถูกนำไปใช้ในวิถีชีวิตมาอย่างช้านานซึ่งอยู่ในวิถีชาวบ้าน การเรียน การสอนด้านจิตวิทยาการกีฬาจะมีการสอนโดยใช้องค์ความรู้ทางด้านทางด้านจิตวิทยาการเรียนรู้ จิตวิทยาการสอน และจิตวิทยาพัฒนาการ มาใช้ในการเรียนการสอนแล้วให้ผู้เรียนประยุกต์ ใช้กันต่อไป ต่อมาผู้ที่สำเร็จการศึกษาทางด้านจิตวิทยาการกีฬาได้เกิดการเรียนการสอนที่ เป็นทั้งทฤษฎี และปฏิบัติการมากขึ้น ทำให้จิตวิทยาการกีฬาในประเทศไทยเป็นที่รู้จักกัน อย่างแพร่หลายในปัจจุบัน จิตวิทยาการกีฬาในประเทศไทยสามารถแบ่งได้เป็น 6 ยุค ดังนี้ จิตวิทยาการกีฬายุคโบราณ</a:t>
            </a:r>
          </a:p>
        </p:txBody>
      </p:sp>
    </p:spTree>
    <p:extLst>
      <p:ext uri="{BB962C8B-B14F-4D97-AF65-F5344CB8AC3E}">
        <p14:creationId xmlns:p14="http://schemas.microsoft.com/office/powerpoint/2010/main" val="9938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61411"/>
            <a:ext cx="9601196" cy="1303867"/>
          </a:xfrm>
        </p:spPr>
        <p:txBody>
          <a:bodyPr/>
          <a:lstStyle/>
          <a:p>
            <a:r>
              <a:rPr lang="th-TH" dirty="0"/>
              <a:t>จิตวิทยาในยุค</a:t>
            </a:r>
            <a:r>
              <a:rPr lang="th-TH" dirty="0" err="1"/>
              <a:t>โบราณเ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69744"/>
            <a:ext cx="9601196" cy="3910590"/>
          </a:xfrm>
        </p:spPr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dirty="0"/>
              <a:t> </a:t>
            </a:r>
            <a:r>
              <a:rPr lang="th-TH" dirty="0" smtClean="0"/>
              <a:t>	จิตวิทยา</a:t>
            </a:r>
            <a:r>
              <a:rPr lang="th-TH" dirty="0"/>
              <a:t>ในยุคโบราณเป็นเรื่องราวที่เกี่ยวข้องกับการเอาตัวรอด และฝึกฝนให้ ร่างกายแข็งแรงและอดทน เพื่อป้องกันอันตรายจากสัตว์ร้าย หรือภัยธรรมชาติ มีการทำกัน เป็นแบบอย่างต่อกันมา การสร้างความแข็งแรงทั้งร่างกายและจิตใจจึงแทรกอยู่ในวิถีชีวิต และประเพณีของชาวบ้าน จิตวิทยายุคโบราณอาจจะไม่ใช่องค์ความรู้ที่เป็นแบบแผนตามแบบ จิตวิทยาสากล แต่เป็นลักษณะเฉพาะตามบริบทของประเทศไทย จุดเริ่มต้นของจิตวิทยามาจาก พุทธศาสนาซึ่งเป็นความเชื่อของคนโบราณ รวมทั้งประเพณีและพิธีกรรมอันที่ผสมผสานเข้ากับ วัฒนธรรมอย่างลงตัว เช่น การเดินทัพต้องดูฤกษ์ หรือการขึ้นชกมวยต้องมีการไหว้ครู นอกจาก นั้นวัฒนธรรมของประเทศไทยเป็นแบบพึ่งพาอาศัยกัน เป็นกันเอง และสนุกสนานซึ่งสังเกต ได้จากวัฒนธรรมที่ยังดำรงคงอยู่ จึงทำให้ไม่มีบันทึกเกี่ยวกับจิตวิทยาอย่างชัดเจน กระบวนการ ต่างๆ เข้ากับพิธีกรรมทางจิตวิญญาณ เพื่อยกระดับพัฒนาความสามารถ แม้ว่าจะไม่ได้ถูกเรียกว่า จิตวิทยาอย่างชัดเจน แต่มีการเรียนรู้ บันทึกไว้ และถ่ายทอดเฉพาะภายในจากรุ่นหนึ่งสู่อีก รุ่นหนึ่ง หรือเฉพาะในครอบครัว อันที่เป็นองค์ความรู้ที่เป็นความลับไม่เปิดเผยต่อสาธารณะ แต่ยังคงมีให้เห็นได้จนถึงปัจจุบัน เช่น การสวมและถอดมงคลให้นักมวย การท่องมนต์ คาถา และบริกรรมบทสวด หรือมีพิธีกรรมต่าง ๆ รวมทั้งการรดน้ำมนต์ เป็นต้น การกระทำ เหล่านี้อาจจะเป็นการใช้จิตวิทยา และมีการถ่ายทอดเฉพาะค่าย หรือเฉพาะในวงศ์คณาญาติ อันที่เป็นลักษณะของวัฒนธรรมตะวันออก จวบจนกระทั่งการเข้ามาของวัฒนธรรมตะวันตก ที่นำวิทยาศาสตร์เข้ามา ทำให้เป็นจุดเริ่มต้นเรื่องของจิตวิทยา</a:t>
            </a:r>
            <a:r>
              <a:rPr lang="th-TH" dirty="0" err="1"/>
              <a:t>ได้มาก</a:t>
            </a:r>
            <a:r>
              <a:rPr lang="th-TH" dirty="0"/>
              <a:t>ขึ้นแต่อย่างไรก็ตามจาก สิ่งที่สังเกตได้ยังคงปรากฏหลักฐานการใช้ความเชื่อและพิธีกรรมทางศาสนาที่มีต่อการเล่นกีฬา ในปัจจุบันด้วย (ฉัตรกมล สิงห์น้อย, 2558)</a:t>
            </a:r>
          </a:p>
        </p:txBody>
      </p:sp>
    </p:spTree>
    <p:extLst>
      <p:ext uri="{BB962C8B-B14F-4D97-AF65-F5344CB8AC3E}">
        <p14:creationId xmlns:p14="http://schemas.microsoft.com/office/powerpoint/2010/main" val="475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59051"/>
            <a:ext cx="9601196" cy="1303867"/>
          </a:xfrm>
        </p:spPr>
        <p:txBody>
          <a:bodyPr/>
          <a:lstStyle/>
          <a:p>
            <a:r>
              <a:rPr lang="th-TH" dirty="0"/>
              <a:t>จิตวิทยาในช่วงแรกปี พ.ศ. 2456 - 2518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19618"/>
            <a:ext cx="9601196" cy="4156250"/>
          </a:xfrm>
        </p:spPr>
        <p:txBody>
          <a:bodyPr>
            <a:normAutofit fontScale="92500"/>
          </a:bodyPr>
          <a:lstStyle/>
          <a:p>
            <a:pPr marL="0" indent="0" algn="thaiDist">
              <a:buNone/>
            </a:pPr>
            <a:r>
              <a:rPr lang="th-TH" dirty="0"/>
              <a:t>	ในยุคนี้เป็นเริ่มตั้งแต่มีการผลิตครูพลศึกษา ในปี พ.ศ. 2456 ภายใต้กระทรวง ธรรมการได้จัดตั้งสถานฝึกหัดครูพลศึกษาขึ้น โดยกำหนดวิชาพลศึกษาให้เป็นการศึกษา ในรูปแบบของพละ 5 ธรรม อันที่เกี่ยวข้องกับพลังศรัทธา วิริยะ สติ สมาธิ และปัญญา (วิกิพี</a:t>
            </a:r>
            <a:r>
              <a:rPr lang="th-TH" dirty="0" err="1"/>
              <a:t>เดีย</a:t>
            </a:r>
            <a:r>
              <a:rPr lang="th-TH" dirty="0"/>
              <a:t>, 2564) ความเกี่ยวโยงกันระหว่างร่างกายและจิตใจขาดอย่างใดอย่างหนึ่งไม่ได้ ทั้งคู่ต้องทำงานไปพร้อม ๆ กัน และที่สำคัญต้องควบคุมร่างกายให้ได้ตามที่ต้องการ และควบคุม ๆ จิตใจให้นิ่ง การศึกษาพลศึกษาเชิงจิตใจจึงมีมาอย่างช้านาน จิตวิทยาการกีฬาในประเทศไทย ในช่วงแรกมีการนำไปใช้ทั้งที่รู้ตัว และไม่รู้ตัว นอกจากนั้นยังมีความเกี่ยวข้องกับรายวิชา การเรียนรู้ทักษะทางกลไก จนกระทั่งปี พ.ศ. 2463 จิตวิทยาการกีฬาจึงได้แยกตัวออกจาก การเรียนรู้ทักษะกลไกอย่างชัดเจน การเข้ามาของจิตวิทยาตะวันตกในประเทศไทยหลังปี พ.ศ. 2488 เริ่มจากภายหลังสงครามโลก ครั้งที่ 2 เมื่อประเทศไทยรับเอา</a:t>
            </a:r>
            <a:r>
              <a:rPr lang="th-TH" dirty="0" err="1"/>
              <a:t>อารย</a:t>
            </a:r>
            <a:r>
              <a:rPr lang="th-TH" dirty="0"/>
              <a:t>ธรรมตะวันตก และได้จัดการศึกษาแบบตะวันตก เริ่มเห็นความสำคัญของการศึกษาทางด้านจิตวิทยา เช่น พระยา</a:t>
            </a:r>
            <a:r>
              <a:rPr lang="th-TH" dirty="0" err="1"/>
              <a:t>เมธาธิ</a:t>
            </a:r>
            <a:r>
              <a:rPr lang="th-TH" dirty="0"/>
              <a:t>บดี อาจารย์เอื้อม </a:t>
            </a:r>
            <a:r>
              <a:rPr lang="th-TH" dirty="0" err="1"/>
              <a:t>อิงควาณิชย์</a:t>
            </a:r>
            <a:r>
              <a:rPr lang="th-TH" dirty="0"/>
              <a:t> หรือ </a:t>
            </a:r>
            <a:r>
              <a:rPr lang="th-TH" dirty="0" err="1"/>
              <a:t>ม.ล</a:t>
            </a:r>
            <a:r>
              <a:rPr lang="th-TH" dirty="0"/>
              <a:t>. ตุ้ย ชุมสาย เป็นต้น และมีการพิมพ์ ตำราจิตวิทยา เมื่อ พ.ศ. 2493 มีการพัฒนาการศึกษาค้นคว้าเป็นลำดับ การจัดการศึกษาทั้ง ในระดับปริญญาตรี ปริญญาโท และปริญญาเอก มีการศึกษาค้นคว้าวิจัยกันอย่างจริงจังจนเป็น ที่รู้จักกันมีแขนงการศึกษาหลายแขนง เช่น จิตวิทยาพัฒนาการ จิตวิทยาสังคม และจิตวิทยา การศึกษา เป็นต้น (เริงชัย หมื่นชนะ, 2560)</a:t>
            </a:r>
          </a:p>
        </p:txBody>
      </p:sp>
    </p:spTree>
    <p:extLst>
      <p:ext uri="{BB962C8B-B14F-4D97-AF65-F5344CB8AC3E}">
        <p14:creationId xmlns:p14="http://schemas.microsoft.com/office/powerpoint/2010/main" val="18091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จิตวิทยาการกีฬายุคเริ่มต้น ระหว่างปี พ.ศ. 2518 - 2536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dirty="0"/>
              <a:t>	จิตวิทยาการกีฬาในช่วงนี้เป็นการเรียนการสอนในการประยุกต์เอาหลักการทางด้าน จิตวิทยาการเรียนรู้ จิตวิทยาการสอน จิตวิทยาพัฒนาการ มาใช้ในการเรียนการสอนและ การวิจัย เช่น ในปี พ.ศ. 2518 การวิจัยเรื่องแรกทางด้านจิตวิทยาการกีฬาเริ่มที่จุฬาลงกรณ์ มหาวิทยาลัย โดยสินสมุทร จันลอย และชูศักดิ์ เวชแพศย์ เรื่อง “ความสัมพันธ์ระหว่างระยะเวลา ปฏิกิริยาในการมองเห็นและการได้ยินกับผลการทดสอบทักษะบาสเกตบอลตามการทดสอบ ของ</a:t>
            </a:r>
            <a:r>
              <a:rPr lang="th-TH" dirty="0" err="1"/>
              <a:t>บันน์</a:t>
            </a:r>
            <a:r>
              <a:rPr lang="th-TH" dirty="0"/>
              <a:t>” และการศึกษาของอมรา </a:t>
            </a:r>
            <a:r>
              <a:rPr lang="th-TH" dirty="0" err="1"/>
              <a:t>ธีรนันท</a:t>
            </a:r>
            <a:r>
              <a:rPr lang="th-TH" dirty="0"/>
              <a:t>พิชิต และนายแพทย์เจริญทัศน์ </a:t>
            </a:r>
            <a:r>
              <a:rPr lang="th-TH" dirty="0" err="1"/>
              <a:t>จิน</a:t>
            </a:r>
            <a:r>
              <a:rPr lang="th-TH" dirty="0"/>
              <a:t>ตนเสรี เรื่อง “สัญญาณการมองเห็นกับระยะเวลาตอบสนองด้วยเท้าของนักฟุตบอล”</a:t>
            </a:r>
          </a:p>
        </p:txBody>
      </p:sp>
    </p:spTree>
    <p:extLst>
      <p:ext uri="{BB962C8B-B14F-4D97-AF65-F5344CB8AC3E}">
        <p14:creationId xmlns:p14="http://schemas.microsoft.com/office/powerpoint/2010/main" val="11863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thaiDist"/>
            <a:r>
              <a:rPr lang="th-TH" dirty="0"/>
              <a:t>ในปี พ.ศ. 2529 เปิดสอนวิชาจิตวิทยาการกีฬาครั้งแรกในหลักสูตรปริญญาตรี สาขา พลศึกษา </a:t>
            </a:r>
            <a:endParaRPr lang="th-TH" dirty="0" smtClean="0"/>
          </a:p>
          <a:p>
            <a:pPr algn="thaiDist"/>
            <a:r>
              <a:rPr lang="th-TH" dirty="0" smtClean="0"/>
              <a:t>ใน</a:t>
            </a:r>
            <a:r>
              <a:rPr lang="th-TH" dirty="0"/>
              <a:t>ปี </a:t>
            </a:r>
            <a:r>
              <a:rPr lang="th-TH" dirty="0" smtClean="0"/>
              <a:t>พ.ศ. </a:t>
            </a:r>
            <a:r>
              <a:rPr lang="th-TH" dirty="0"/>
              <a:t>2531 การประชุมทางวิชาการด้านวิทยาศาสตร์การกีฬา ก่อนการแข่งขัน กีฬา</a:t>
            </a:r>
            <a:r>
              <a:rPr lang="th-TH" dirty="0" err="1"/>
              <a:t>เอเชียนเกมส์</a:t>
            </a:r>
            <a:r>
              <a:rPr lang="th-TH" dirty="0"/>
              <a:t> ครั้งที่ 8 ที่กรุงโซล ประเทศเกาหลีใต้ เมื่อนักวิชาการทางด้านพลศึกษาจากประเทศไทยได้เข้าร่วมการประชุม ซึ่งเป็นการประชุมที่เน้นและแสดงให้เห็นถึงความสำคัญ และอิทธิพลของจิตใจที่มีต่อการเล่นหรือการแสดงออกทางการกีฬา (สุพิตร </a:t>
            </a:r>
            <a:r>
              <a:rPr lang="th-TH" dirty="0" err="1"/>
              <a:t>สมาหิ</a:t>
            </a:r>
            <a:r>
              <a:rPr lang="th-TH" dirty="0"/>
              <a:t>โต, 2535) </a:t>
            </a:r>
            <a:endParaRPr lang="th-TH" dirty="0" smtClean="0"/>
          </a:p>
          <a:p>
            <a:pPr algn="thaiDist"/>
            <a:r>
              <a:rPr lang="th-TH" dirty="0" smtClean="0"/>
              <a:t>ใน</a:t>
            </a:r>
            <a:r>
              <a:rPr lang="th-TH" dirty="0"/>
              <a:t>ปี พ.ศ. 2532 จัดตั้งชมรมจิตวิทยาการกีฬาโดยมี ผู้ช่วยศาสตราจารย์ ดร. </a:t>
            </a:r>
            <a:r>
              <a:rPr lang="th-TH" dirty="0" err="1"/>
              <a:t>ศิลป</a:t>
            </a:r>
            <a:r>
              <a:rPr lang="th-TH" dirty="0"/>
              <a:t>ชัย สุวรรณธาดา (ผู้สำเร็จการศึกษาในสาขาการเรียนรู้ทักษะทางกลไก ซึ่งในขณะนั้นเป็นสาขา ที่สัมพันธ์กับจิตวิทยาการกีฬามากที่สุด) เป็นผู้ดำเนินการและให้นิสิตที่เรียนระดับปริญญาเอก ในขณะนั้นช่วยกันเขียนบทความเพื่อเผยแพร่ สัมภาษณ์ รองศาสตราจารย์ ดร. </a:t>
            </a:r>
            <a:r>
              <a:rPr lang="th-TH" dirty="0" err="1"/>
              <a:t>นภพร</a:t>
            </a:r>
            <a:r>
              <a:rPr lang="th-TH" dirty="0"/>
              <a:t> ทัศนัยนา) ซึ่งมีสถานที่ตั้งอยู่ที่ภาควิชาพลศึกษา (สำนักวิชาวิทยาศาสตร์การกีฬาในปัจจุบัน) จุฬาลงกรณ์ มหาวิทยาลัย (สมบัติ </a:t>
            </a:r>
            <a:r>
              <a:rPr lang="th-TH" dirty="0" err="1"/>
              <a:t>กาญ</a:t>
            </a:r>
            <a:r>
              <a:rPr lang="th-TH" dirty="0"/>
              <a:t>จนกิจ และ สมหญิง </a:t>
            </a:r>
            <a:r>
              <a:rPr lang="th-TH" dirty="0" err="1"/>
              <a:t>จันทรุ</a:t>
            </a:r>
            <a:r>
              <a:rPr lang="th-TH" dirty="0"/>
              <a:t>ไทย, 2542)</a:t>
            </a:r>
          </a:p>
        </p:txBody>
      </p:sp>
    </p:spTree>
    <p:extLst>
      <p:ext uri="{BB962C8B-B14F-4D97-AF65-F5344CB8AC3E}">
        <p14:creationId xmlns:p14="http://schemas.microsoft.com/office/powerpoint/2010/main" val="36954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จิตวิทยาการกีฬายุคบุกเบิก ระหว่างปี พ.ศ. 2536 – 2542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dirty="0" smtClean="0"/>
              <a:t>	การศึกษา</a:t>
            </a:r>
            <a:r>
              <a:rPr lang="th-TH" dirty="0"/>
              <a:t>จิตวิทยาการกีฬายุคบุกเบิกนี้ เป็นยุคที่มีผู้สำเร็จการศึกษามาจาก ต่างประเทศแล้วนำเอาองค์ความรู้ทางด้านจิตวิทยาการกีฬามาสอน วิจัย และให้บริการ การให้คำปรึกษาอย่างเป็นระบบ ประกอบด้วย ผู้ช่วยศาสตราจารย์ ดร. สืบสาย บุญวีรบุตร ผู้ช่วยศาสตราจารย์ ดร. </a:t>
            </a:r>
            <a:r>
              <a:rPr lang="th-TH" dirty="0" err="1"/>
              <a:t>นฤพนธ์</a:t>
            </a:r>
            <a:r>
              <a:rPr lang="th-TH" dirty="0"/>
              <a:t> วงศ์จตุรภัทร และ ดร. พิชิต เมืองนาโพธิ์ ซึ่งทำให้ด้านจิตวิทยา การกีฬาในประเทศไทยมีการแพร่หลายมากยิ่งขึ้น </a:t>
            </a:r>
            <a:endParaRPr lang="th-TH" dirty="0" smtClean="0"/>
          </a:p>
          <a:p>
            <a:pPr algn="thaiDist"/>
            <a:r>
              <a:rPr lang="th-TH" dirty="0" smtClean="0"/>
              <a:t>ใน</a:t>
            </a:r>
            <a:r>
              <a:rPr lang="th-TH" dirty="0"/>
              <a:t>ปี พ.ศ. 2536 มีการแต่งตั้งนักจิตวิทยาการกีฬาเพื่อการพัฒนาศักยภาพนักกีฬา ทีมชาติไทยอย่างเป็นทางการครั้งแรก เพื่อการเตรียมทีมแข่งขันกีฬา </a:t>
            </a:r>
            <a:r>
              <a:rPr lang="en-US" dirty="0"/>
              <a:t>SEA Games </a:t>
            </a:r>
            <a:r>
              <a:rPr lang="th-TH" dirty="0"/>
              <a:t>ครั้งที่ 18 ประเทศสิงคโปร์ </a:t>
            </a:r>
            <a:endParaRPr lang="th-TH" dirty="0" smtClean="0"/>
          </a:p>
          <a:p>
            <a:pPr algn="thaiDist"/>
            <a:r>
              <a:rPr lang="th-TH" dirty="0" smtClean="0"/>
              <a:t>ใน</a:t>
            </a:r>
            <a:r>
              <a:rPr lang="th-TH" dirty="0"/>
              <a:t>ปี พ.ศ. 2538 มีการเรียนการสอนวิชาจิตวิทยาการกีฬา ในการศึกษาระดับ ปริญญาโทที่มหาวิทยาลัยบูรพา </a:t>
            </a:r>
            <a:endParaRPr lang="th-TH" dirty="0" smtClean="0"/>
          </a:p>
          <a:p>
            <a:pPr algn="thaiDist"/>
            <a:r>
              <a:rPr lang="th-TH" dirty="0" smtClean="0"/>
              <a:t>ใน</a:t>
            </a:r>
            <a:r>
              <a:rPr lang="th-TH" dirty="0"/>
              <a:t>ปี พ.ศ. 2542 การพัฒนาหลักสูตรการเรียนการสอนด้านจิตวิทยาการกีฬาถูก ยกระดับขึ้นจนถึงระดับปริญญาเอกครั้งแรก ที่ภาควิชาพลศึกษาและ</a:t>
            </a:r>
            <a:r>
              <a:rPr lang="th-TH" dirty="0" err="1"/>
              <a:t>สันทนา</a:t>
            </a:r>
            <a:r>
              <a:rPr lang="th-TH" dirty="0"/>
              <a:t>การ คณะศึกษาศาสตร์ (ปัจจุบันเป็นคณะวิทยาศาสตร์การกีฬา) มหาวิทยาลัยบูรพา (สืบสาย บุญวีรบุตร และคณะ 2553)</a:t>
            </a:r>
          </a:p>
        </p:txBody>
      </p:sp>
    </p:spTree>
    <p:extLst>
      <p:ext uri="{BB962C8B-B14F-4D97-AF65-F5344CB8AC3E}">
        <p14:creationId xmlns:p14="http://schemas.microsoft.com/office/powerpoint/2010/main" val="9710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จิตวิทยาการกีฬายุคใหม่ ระหว่างปี พ.ศ. 2543 - 2551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dirty="0" smtClean="0"/>
              <a:t>	จุด</a:t>
            </a:r>
            <a:r>
              <a:rPr lang="th-TH" dirty="0"/>
              <a:t>เปลี่ยนที่สำคัญของจิตวิทยาการกีฬายุคใหม่ คือ การเปิดการเรียนการสอน ในระดับปริญญาเอก โดยมี ผู้ช่วยศาสตราจารย์ ดร. สืบสาย บุญวีรบุตร ผู้ช่วยศาสตราจารย์ ดร. </a:t>
            </a:r>
            <a:r>
              <a:rPr lang="th-TH" dirty="0" err="1"/>
              <a:t>นฤพนธ์</a:t>
            </a:r>
            <a:r>
              <a:rPr lang="th-TH" dirty="0"/>
              <a:t> วงศ์จตุรภัทร ดร. พิชิต เมืองนาโพธิ์ และ ผู้ช่วยศาสตราจารย์ ดร. นำชัย </a:t>
            </a:r>
            <a:r>
              <a:rPr lang="th-TH" dirty="0" err="1"/>
              <a:t>เล</a:t>
            </a:r>
            <a:r>
              <a:rPr lang="th-TH" dirty="0"/>
              <a:t>วัลย์ เป็นผู้สอนในสาขาจิตวิทยาการกีฬา ซึ่งในช่วงนี้มีนิสิตปริญญาเอกจำนวนมากที่เข้ามาศึกษา วิชาจิตวิทยาการ</a:t>
            </a:r>
            <a:r>
              <a:rPr lang="th-TH" dirty="0" smtClean="0"/>
              <a:t>กีฬา</a:t>
            </a:r>
          </a:p>
          <a:p>
            <a:pPr algn="thaiDist"/>
            <a:r>
              <a:rPr lang="th-TH" dirty="0"/>
              <a:t>ในปี พ.ศ. 2543 ก่อตั้งชมรมจิตวิทยาการกีฬาประยุกต์แห่งประเทศไทย โดยมี วัตถุประสงค์ เพื่อพัฒนาองค์ความรู้ไปประยุกต์ใช้กับนักกีฬา ทีมกีฬา และผู้ที่เกี่ยวข้องสมาชิก ของสมาคมฯ มีทั้งนักกีฬา ผู้ฝึกสอนกีฬา นักพลศึกษา และนักวิทยาศาสตร์การกีฬา ต่อมา ชมรมฯ ได้จดทะเบียนเป็นสมาคมจิตวิทยาการกีฬาประยุกต์แห่งประเทศไทย โดยมีที่ตั้ง ของสมาคมฯ ที่ภาควิชาพลศึกษาและ</a:t>
            </a:r>
            <a:r>
              <a:rPr lang="th-TH" dirty="0" err="1"/>
              <a:t>สันทนา</a:t>
            </a:r>
            <a:r>
              <a:rPr lang="th-TH" dirty="0"/>
              <a:t>การ คณะศึกษาศาสตร์ (ปัจจุบันเป็น คณะวิทยาศาสตร์การกีฬา มหาวิทยาลัยบูรพา ปี </a:t>
            </a:r>
            <a:endParaRPr lang="th-TH" dirty="0" smtClean="0"/>
          </a:p>
          <a:p>
            <a:pPr algn="thaiDist"/>
            <a:r>
              <a:rPr lang="th-TH" dirty="0" smtClean="0"/>
              <a:t>พ.ศ. </a:t>
            </a:r>
            <a:r>
              <a:rPr lang="th-TH" dirty="0"/>
              <a:t>2548 มหาวิทยาลัยบูรพาได้นำทีมนักจิตวิทยาการกีฬาไปเข้าร่วมให้คำปรึกษา กับนักกีฬามหาวิทยาลัยครั้งแรก ในการแข่งขันกีฬามหาวิทยาลัยที่มหาวิทยาลัยเทคโนโลยี</a:t>
            </a:r>
            <a:r>
              <a:rPr lang="th-TH" dirty="0" err="1"/>
              <a:t>สุร</a:t>
            </a:r>
            <a:r>
              <a:rPr lang="th-TH" dirty="0"/>
              <a:t>นารี</a:t>
            </a:r>
          </a:p>
        </p:txBody>
      </p:sp>
    </p:spTree>
    <p:extLst>
      <p:ext uri="{BB962C8B-B14F-4D97-AF65-F5344CB8AC3E}">
        <p14:creationId xmlns:p14="http://schemas.microsoft.com/office/powerpoint/2010/main" val="23997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จิตวิทยาการกีฬายุคสายเลือดใหม่ ระหว่างปี พ.ศ. 2551 – ปัจจุบัน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dirty="0" smtClean="0"/>
              <a:t>	จิตวิทยา</a:t>
            </a:r>
            <a:r>
              <a:rPr lang="th-TH" dirty="0"/>
              <a:t>การกีฬาได้รับการยอมรับว่ามีส่วนร่วมที่ทรงคุณค่าในการช่วยเหลือนักกีฬา และผู้ฝึกสอนเพื่อปรับปรุงประสิทธิภาพในสถานการณ์การแข่งขันตลอดจนทำความ</a:t>
            </a:r>
            <a:r>
              <a:rPr lang="th-TH" dirty="0" smtClean="0"/>
              <a:t>เข้าใจว่า</a:t>
            </a:r>
            <a:r>
              <a:rPr lang="th-TH" dirty="0"/>
              <a:t>การกีฬาอาจส่งผลต่อจิตใจของนักกีฬา ซึ่งนักกีฬาจำนวนมากได้รับประโยชน์จากการได้ รับคำปรึกษาจากนักจิตวิทยาการกีฬา อาทิเช่น นักกีฬาที่พยายามปรับปรุงประสิทธิภาพ ความสามารถของตนเอง นักกีฬาที่ได้รับบาดเจ็บที่กำลังมองหาแรงจูงใจเพื่อกลับมาเล่นนักกีฬาที่ต้องการเอาชนะความกดดันของการแข่งขัน และผู้ปกครองที่สนใจจะเอาความรู้ไป ใช้กับนักกีฬาของ</a:t>
            </a:r>
            <a:r>
              <a:rPr lang="th-TH" dirty="0" smtClean="0"/>
              <a:t>ตนเอง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64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การพัฒนาจิตวิทยาการกีฬาในประเทศยุโรปตะวันตก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52466"/>
            <a:ext cx="9601196" cy="3318936"/>
          </a:xfrm>
        </p:spPr>
        <p:txBody>
          <a:bodyPr>
            <a:normAutofit fontScale="77500" lnSpcReduction="20000"/>
          </a:bodyPr>
          <a:lstStyle/>
          <a:p>
            <a:pPr marL="0" indent="0" algn="thaiDist">
              <a:buNone/>
            </a:pPr>
            <a:r>
              <a:rPr lang="th-TH" b="1" dirty="0"/>
              <a:t>ประเทศ</a:t>
            </a:r>
            <a:r>
              <a:rPr lang="th-TH" b="1" dirty="0" smtClean="0"/>
              <a:t>อิตาลี </a:t>
            </a:r>
          </a:p>
          <a:p>
            <a:pPr marL="0" indent="0" algn="thaiDist">
              <a:buNone/>
            </a:pPr>
            <a:r>
              <a:rPr lang="th-TH" dirty="0" smtClean="0"/>
              <a:t>	</a:t>
            </a:r>
            <a:r>
              <a:rPr lang="th-TH" sz="3100" dirty="0" smtClean="0"/>
              <a:t>เป็น</a:t>
            </a:r>
            <a:r>
              <a:rPr lang="th-TH" sz="3100" dirty="0"/>
              <a:t>แหล่งกำเนิดของสมาคมจิตวิทยาการกีฬานานาชาติ (</a:t>
            </a:r>
            <a:r>
              <a:rPr lang="en-US" sz="3100" dirty="0"/>
              <a:t>International Society of Sport Psychology, ISSP) </a:t>
            </a:r>
            <a:r>
              <a:rPr lang="th-TH" sz="3100" dirty="0"/>
              <a:t>และจัดพิมพ์วารสาร </a:t>
            </a:r>
            <a:r>
              <a:rPr lang="en-US" sz="3100" dirty="0"/>
              <a:t>International Journal of Sport Psychology (USP) </a:t>
            </a:r>
            <a:r>
              <a:rPr lang="th-TH" sz="3100" dirty="0"/>
              <a:t>ขึ้นเป็นครั้งแรก แม้ว่าประเทศอิตาลีจะเป็นประเทศ ที่มีการก่อตั้งสมาคมจิตวิทยาการกีฬาก็ตาม แต่ยังขาดการศึกษาในระดับปริญญาตรี ซึ่งในช่วงปี ค.ศ. 1950 ถึง ค.ศ. 1960 </a:t>
            </a:r>
            <a:r>
              <a:rPr lang="th-TH" sz="3100" dirty="0" smtClean="0"/>
              <a:t>นั้นยัง</a:t>
            </a:r>
            <a:r>
              <a:rPr lang="th-TH" sz="3100" dirty="0"/>
              <a:t>ไม่มีการศึกษาในระดับคณะที่เกี่ยวข้อง</a:t>
            </a:r>
            <a:r>
              <a:rPr lang="th-TH" sz="3100" dirty="0" smtClean="0"/>
              <a:t>กับจิตวิทยา</a:t>
            </a:r>
            <a:r>
              <a:rPr lang="th-TH" sz="3100" dirty="0"/>
              <a:t>ในมหาวิทยาลัยที่มีความสนใจ ในช่วงแรกนั้นจิตวิทยาการกีฬาถูกเสนอขึ้นมา โดยแพทย์ผู้ที่สนใจในการนำเอาจิตวิทยาการกีฬาไปใช้ </a:t>
            </a:r>
            <a:r>
              <a:rPr lang="th-TH" sz="3100" dirty="0" smtClean="0"/>
              <a:t>ในส่วนการ</a:t>
            </a:r>
            <a:r>
              <a:rPr lang="th-TH" sz="3100" dirty="0"/>
              <a:t>พัฒนาช่วงที่ 2 มีการรวมกลุ่มของนักจิตวิทยาการกีฬาที่มีพื้นฐานการศึกษาที่หลากหลายกัน เช่น ปรัชญา สังคมศาสตร์ จิตวิทยา </a:t>
            </a:r>
            <a:r>
              <a:rPr lang="th-TH" sz="3100" dirty="0" smtClean="0"/>
              <a:t>และ   พล</a:t>
            </a:r>
            <a:r>
              <a:rPr lang="th-TH" sz="3100" dirty="0"/>
              <a:t>ศึกษา ที่มีการก่อตั้งสมาคมจิตวิทยาการกีฬาแห่ง</a:t>
            </a:r>
            <a:r>
              <a:rPr lang="th-TH" sz="3100" dirty="0" smtClean="0"/>
              <a:t>ประเทศอิตาลี ใน</a:t>
            </a:r>
            <a:r>
              <a:rPr lang="th-TH" sz="3100" dirty="0"/>
              <a:t>ปี ค.ศ. 1974 และ ได้กำหนดโปรแกรมการฝึกอบรมการเป็นนักจิตวิทยาการกีฬาที่มีจำนวน 240 ชั่วโมง ในปี ค.ศ. 1982 (</a:t>
            </a:r>
            <a:r>
              <a:rPr lang="en-US" sz="3100" dirty="0"/>
              <a:t>Silva and Stevens, 2002) </a:t>
            </a:r>
            <a:endParaRPr lang="th-TH" sz="3100" dirty="0"/>
          </a:p>
        </p:txBody>
      </p:sp>
    </p:spTree>
    <p:extLst>
      <p:ext uri="{BB962C8B-B14F-4D97-AF65-F5344CB8AC3E}">
        <p14:creationId xmlns:p14="http://schemas.microsoft.com/office/powerpoint/2010/main" val="37532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ขอบข่ายการศึกษาจิตวิทยาการกีฬาในปัจจุบัน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thaiDist">
              <a:buNone/>
            </a:pPr>
            <a:r>
              <a:rPr lang="th-TH" dirty="0" smtClean="0"/>
              <a:t>	การศึกษา</a:t>
            </a:r>
            <a:r>
              <a:rPr lang="th-TH" dirty="0"/>
              <a:t>เกี่ยวกับจิตวิทยาการกีฬา คือ ความสัมพันธ์ระหว่างความคิด อารมณ์ ความรู้สึก และพฤติกรรมของบุคคล และประสิทธิภาพของการเล่นกีฬา อันที่เกี่ยวข้องกับ การมีความเข้มแข็งทางจิตใจ (</a:t>
            </a:r>
            <a:r>
              <a:rPr lang="en-US" dirty="0"/>
              <a:t>Mental Toughness) </a:t>
            </a:r>
            <a:r>
              <a:rPr lang="th-TH" dirty="0"/>
              <a:t>ที่จะช่วยให้นักกีฬามีจิตใจที่ยืดหยุ่น และมีความอดทนพร้อมที่จะฝ่าฟันอุปสรรค การสร้างการรับรู้ความสามารถของตนเอง (</a:t>
            </a:r>
            <a:r>
              <a:rPr lang="en-US" dirty="0"/>
              <a:t>Self-Efficacy) </a:t>
            </a:r>
            <a:r>
              <a:rPr lang="th-TH" dirty="0"/>
              <a:t>เป็นความเชื่อที่ว่าคน ๆ หนึ่งสามารถทำงานให้ประสบความสำเร็จ (</a:t>
            </a:r>
            <a:r>
              <a:rPr lang="en-US" dirty="0"/>
              <a:t>Bandura, 1997; </a:t>
            </a:r>
            <a:r>
              <a:rPr lang="en-US" dirty="0" err="1"/>
              <a:t>Vealey</a:t>
            </a:r>
            <a:r>
              <a:rPr lang="en-US" dirty="0"/>
              <a:t>, 1986) </a:t>
            </a:r>
            <a:r>
              <a:rPr lang="th-TH" dirty="0"/>
              <a:t>อย่างไรก็ตามความเชื่อด้านประสิทธิภาพเป็นสิ่งที่เฉพาะเจาะจง สำหรับงานบางอย่าง เช่น ฉันเชื่อว่าฉันสามารถยิงลูกบอลลงห่วงได้สำเร็จทั้งสองครั้ง ในขณะที่ความมั่นใจเป็นความรู้สึกทั่วไปมากกว่า เช่น ฉันเชื่อว่าฉันจะมีเกมที่ดีในวันนี้ การมีแรงจูงใจ (</a:t>
            </a:r>
            <a:r>
              <a:rPr lang="en-US" dirty="0"/>
              <a:t>Motivation) </a:t>
            </a:r>
            <a:r>
              <a:rPr lang="th-TH" dirty="0"/>
              <a:t>เป็นสิ่งที่ช่วยกำหนดทิศทางของความตั้งใจที่จะกระทำให้สำเร็จ นอกจากนั้น ความมุ่งมั่น (</a:t>
            </a:r>
            <a:r>
              <a:rPr lang="en-US" dirty="0"/>
              <a:t>Commitment) </a:t>
            </a:r>
            <a:r>
              <a:rPr lang="th-TH" dirty="0"/>
              <a:t>ยังเป็นสิ่งที่อธิบายถึงความเพียรพยายามที่จะอยู่กับเป้าหมาย โดยไม่ลดละความพยายามจนกว่าจะถึงเป้าหมาย การจัดการกับความเครียด (</a:t>
            </a:r>
            <a:r>
              <a:rPr lang="en-US" dirty="0"/>
              <a:t>Coping Strategy) </a:t>
            </a:r>
            <a:r>
              <a:rPr lang="th-TH" dirty="0"/>
              <a:t>อันที่เป็นกลวิธีของนักกีฬาที่ใช้ในการจัดการกับความเครียดที่เกิดขึ้นกับนักกีฬา</a:t>
            </a:r>
          </a:p>
        </p:txBody>
      </p:sp>
    </p:spTree>
    <p:extLst>
      <p:ext uri="{BB962C8B-B14F-4D97-AF65-F5344CB8AC3E}">
        <p14:creationId xmlns:p14="http://schemas.microsoft.com/office/powerpoint/2010/main" val="41409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dirty="0" smtClean="0"/>
              <a:t>	การ</a:t>
            </a:r>
            <a:r>
              <a:rPr lang="th-TH" dirty="0"/>
              <a:t>ฝึกสอนเป็นกระบวนการที่เกี่ยวข้องกับพฤติกรรมของผู้ฝึกสอน และปรัชญา การเป็นผู้ฝึกสอนในการฝึกสอนที่มีส่วนในการสร้างแรงบันดาลใจให้นักกีฬา โดยการสร้าง บรรยากาศที่เน้นการพัฒนาตนเอง โดยใช้หลักการสร้างแรงจูงใจภายในที่มากกว่าการมุ่ง เน้นการชนะผู้อื่น และรูปแบบการสื่อสารเป็นแนวคิดที่สำคัญสำหรับนักจิตวิทยาการกีฬาที่ จะพัฒนากับผู้ฝึกสอน (</a:t>
            </a:r>
            <a:r>
              <a:rPr lang="en-US" dirty="0"/>
              <a:t>Burton &amp; </a:t>
            </a:r>
            <a:r>
              <a:rPr lang="en-US" dirty="0" err="1"/>
              <a:t>Raedeke</a:t>
            </a:r>
            <a:r>
              <a:rPr lang="en-US" dirty="0"/>
              <a:t>, 2008) </a:t>
            </a:r>
            <a:r>
              <a:rPr lang="th-TH" dirty="0"/>
              <a:t>การสื่อสารเป็นบทบาทที่ผู้ฝึกสอนใช้ ในการบริหารจัดการนักกีฬา ผู้ปกครอง ผู้บริหาร ทีมงานผู้ฝึกสอน สื่อ และผู้สนับสนุน ที่มีผลต่อทีม</a:t>
            </a:r>
            <a:r>
              <a:rPr lang="th-TH" dirty="0" err="1"/>
              <a:t>สปิริต</a:t>
            </a:r>
            <a:r>
              <a:rPr lang="th-TH" dirty="0"/>
              <a:t> และประสิทธิภาพของทีม</a:t>
            </a:r>
          </a:p>
        </p:txBody>
      </p:sp>
    </p:spTree>
    <p:extLst>
      <p:ext uri="{BB962C8B-B14F-4D97-AF65-F5344CB8AC3E}">
        <p14:creationId xmlns:p14="http://schemas.microsoft.com/office/powerpoint/2010/main" val="34175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dirty="0" smtClean="0"/>
              <a:t>	การ</a:t>
            </a:r>
            <a:r>
              <a:rPr lang="th-TH" dirty="0"/>
              <a:t>ฝึกฝนทักษะทางจิตใจ (</a:t>
            </a:r>
            <a:r>
              <a:rPr lang="en-US" dirty="0"/>
              <a:t>Psychological Skill Training: PST) </a:t>
            </a:r>
            <a:r>
              <a:rPr lang="th-TH" dirty="0"/>
              <a:t>ผู้ฝึกสอนและ นักกีฬารู้ว่าทักษะทางร่างกายมีความจำเป็นต้องได้รับการฝึกฝนอย่างสม่ำเสมอ เพื่อให้นักกีฬา พัฒนาความสามารถเช่นเดียวกับทักษะทางร่างกาย การฝึกทักษะทางจิตวิทยาการกีฬา ประกอบด้วยการควบคุมอารมณ์ การตั้งเป้าหมาย การ</a:t>
            </a:r>
            <a:r>
              <a:rPr lang="th-TH" dirty="0" err="1"/>
              <a:t>จินต</a:t>
            </a:r>
            <a:r>
              <a:rPr lang="th-TH" dirty="0"/>
              <a:t>ภาพ การพูดกับตนเอง การมีสมาธิ และการมีสติของนักกีฬาอันที่ช่วยให้นักกีฬาจัดการกับความเครียด และควบคุมระดับ ความกดดันให้อยู่ในระดับที่เหมาะสม เพื่อนำไปสู่การเล่นได้อย่างเต็มความสามารถ</a:t>
            </a:r>
          </a:p>
        </p:txBody>
      </p:sp>
    </p:spTree>
    <p:extLst>
      <p:ext uri="{BB962C8B-B14F-4D97-AF65-F5344CB8AC3E}">
        <p14:creationId xmlns:p14="http://schemas.microsoft.com/office/powerpoint/2010/main" val="18969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D5E3CF8B-6090-4FFC-B9BE-6FF60AEE4B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F444405B-FBD8-46A8-84D6-CE72780146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="" xmlns:a16="http://schemas.microsoft.com/office/drawing/2014/main" id="{221A9CB9-F531-48D3-A506-95FE2534D4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FD39BF5-DFD4-40A5-8009-2EA1391ABA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hell">
            <a:extLst>
              <a:ext uri="{FF2B5EF4-FFF2-40B4-BE49-F238E27FC236}">
                <a16:creationId xmlns="" xmlns:a16="http://schemas.microsoft.com/office/drawing/2014/main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480691" y="494555"/>
            <a:ext cx="11227442" cy="588329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3A0F723F-8F96-43F7-9D99-0D837624E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F1B4D856-F364-4DDD-BC91-4D024A8252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Oval 72">
                <a:extLst>
                  <a:ext uri="{FF2B5EF4-FFF2-40B4-BE49-F238E27FC236}">
                    <a16:creationId xmlns="" xmlns:a16="http://schemas.microsoft.com/office/drawing/2014/main" id="{72F1CBC0-365A-4E91-A63B-B7599EDED5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Donut 38">
                <a:extLst>
                  <a:ext uri="{FF2B5EF4-FFF2-40B4-BE49-F238E27FC236}">
                    <a16:creationId xmlns="" xmlns:a16="http://schemas.microsoft.com/office/drawing/2014/main" id="{BE55A32E-C79F-4FD7-8BA4-7F3613D7BE9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B22DCA41-FD40-45D5-A909-60754B5804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Oval 70">
                <a:extLst>
                  <a:ext uri="{FF2B5EF4-FFF2-40B4-BE49-F238E27FC236}">
                    <a16:creationId xmlns="" xmlns:a16="http://schemas.microsoft.com/office/drawing/2014/main" id="{03F3D55A-B20B-496C-B8DC-9E0C593E92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Donut 36">
                <a:extLst>
                  <a:ext uri="{FF2B5EF4-FFF2-40B4-BE49-F238E27FC236}">
                    <a16:creationId xmlns="" xmlns:a16="http://schemas.microsoft.com/office/drawing/2014/main" id="{60221C8D-9A7A-4F34-AEE0-CF6BE6A4F09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B7419ED5-1433-4FFB-A272-D18229B049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Oval 68">
                <a:extLst>
                  <a:ext uri="{FF2B5EF4-FFF2-40B4-BE49-F238E27FC236}">
                    <a16:creationId xmlns="" xmlns:a16="http://schemas.microsoft.com/office/drawing/2014/main" id="{8CBEE95B-136E-45DC-90DC-5E7C76EB4A8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Donut 34">
                <a:extLst>
                  <a:ext uri="{FF2B5EF4-FFF2-40B4-BE49-F238E27FC236}">
                    <a16:creationId xmlns="" xmlns:a16="http://schemas.microsoft.com/office/drawing/2014/main" id="{7A142A39-09DE-427E-98BE-AB81BBA21A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C6260297-94CB-4B81-B325-16CE9D23D5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Oval 66">
                <a:extLst>
                  <a:ext uri="{FF2B5EF4-FFF2-40B4-BE49-F238E27FC236}">
                    <a16:creationId xmlns="" xmlns:a16="http://schemas.microsoft.com/office/drawing/2014/main" id="{2CFE29B2-BBC3-4B31-9C8A-D8378E5CE0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Donut 32">
                <a:extLst>
                  <a:ext uri="{FF2B5EF4-FFF2-40B4-BE49-F238E27FC236}">
                    <a16:creationId xmlns="" xmlns:a16="http://schemas.microsoft.com/office/drawing/2014/main" id="{9A38BB73-EDDD-49D1-A06C-2B793E000A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4F001B-64F9-495D-AEA3-E376474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THANK YOU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A346C0-D253-452B-804F-FCA56557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003" y="3729894"/>
            <a:ext cx="7772400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 smtClean="0">
                <a:solidFill>
                  <a:schemeClr val="bg1"/>
                </a:solidFill>
              </a:rPr>
              <a:t>Nathayu.wa@ssru.ac.th.</a:t>
            </a:r>
            <a:r>
              <a:rPr lang="en-US" sz="2100" dirty="0">
                <a:solidFill>
                  <a:schemeClr val="bg1"/>
                </a:solidFill>
              </a:rPr>
              <a:t>	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9135029A-5B59-4B80-8F56-B7BB132D67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/>
              <a:t>ประเทศเยอรมัน </a:t>
            </a:r>
            <a:endParaRPr lang="th-TH" b="1" dirty="0" smtClean="0"/>
          </a:p>
          <a:p>
            <a:pPr marL="0" indent="0" algn="thaiDist">
              <a:buNone/>
            </a:pPr>
            <a:r>
              <a:rPr lang="th-TH" dirty="0" smtClean="0"/>
              <a:t>	การ</a:t>
            </a:r>
            <a:r>
              <a:rPr lang="th-TH" dirty="0"/>
              <a:t>เริ่มต้นศึกษาด้านจิตวิทยาในยุโรปส่วนใหญ่เกิดจากประเทศ เยอรมนี ในปี ค.ศ. 1879 วิ</a:t>
            </a:r>
            <a:r>
              <a:rPr lang="th-TH" dirty="0" err="1"/>
              <a:t>ลเลี่ยม</a:t>
            </a:r>
            <a:r>
              <a:rPr lang="th-TH" dirty="0"/>
              <a:t> </a:t>
            </a:r>
            <a:r>
              <a:rPr lang="th-TH" dirty="0" err="1"/>
              <a:t>วันท์</a:t>
            </a:r>
            <a:r>
              <a:rPr lang="th-TH" dirty="0"/>
              <a:t> (</a:t>
            </a:r>
            <a:r>
              <a:rPr lang="en-US" dirty="0"/>
              <a:t>William Wundt) </a:t>
            </a:r>
            <a:r>
              <a:rPr lang="th-TH" dirty="0"/>
              <a:t>ได้สร้างห้องทดลองด้าน</a:t>
            </a:r>
            <a:r>
              <a:rPr lang="th-TH" dirty="0" smtClean="0"/>
              <a:t>จิตวิทยาแห่ง</a:t>
            </a:r>
            <a:r>
              <a:rPr lang="th-TH" dirty="0"/>
              <a:t>แรกที่</a:t>
            </a:r>
            <a:r>
              <a:rPr lang="th-TH" dirty="0" err="1"/>
              <a:t>มหาวิทยาลัยไลพ์</a:t>
            </a:r>
            <a:r>
              <a:rPr lang="th-TH" dirty="0"/>
              <a:t>ซิก </a:t>
            </a:r>
            <a:r>
              <a:rPr lang="th-TH" dirty="0" smtClean="0"/>
              <a:t>ประเทศ</a:t>
            </a:r>
            <a:r>
              <a:rPr lang="th-TH" dirty="0"/>
              <a:t>เยอรมัน ส่วน คาร์ล </a:t>
            </a:r>
            <a:r>
              <a:rPr lang="th-TH" dirty="0" err="1"/>
              <a:t>ไดม์</a:t>
            </a:r>
            <a:r>
              <a:rPr lang="th-TH" dirty="0"/>
              <a:t> (</a:t>
            </a:r>
            <a:r>
              <a:rPr lang="en-US" dirty="0"/>
              <a:t>Carl Diem) </a:t>
            </a:r>
            <a:r>
              <a:rPr lang="th-TH" dirty="0"/>
              <a:t>สร้างห้องปฏิบัติการจิตวิทยาการกีฬาแห่ง</a:t>
            </a:r>
            <a:r>
              <a:rPr lang="th-TH" dirty="0" smtClean="0"/>
              <a:t>แรกที่</a:t>
            </a:r>
            <a:r>
              <a:rPr lang="th-TH" dirty="0"/>
              <a:t>กรุงเบอร์ลินในช่วงต้นที่ ค.ศ. 1920 </a:t>
            </a:r>
            <a:r>
              <a:rPr lang="th-TH" dirty="0" smtClean="0"/>
              <a:t>และ</a:t>
            </a:r>
            <a:r>
              <a:rPr lang="th-TH" dirty="0"/>
              <a:t>ในปีเดียวกัน โร</a:t>
            </a:r>
            <a:r>
              <a:rPr lang="th-TH" dirty="0" err="1"/>
              <a:t>เบิร์ต</a:t>
            </a:r>
            <a:r>
              <a:rPr lang="th-TH" dirty="0"/>
              <a:t> </a:t>
            </a:r>
            <a:r>
              <a:rPr lang="th-TH" dirty="0" err="1"/>
              <a:t>เวอร์เนอร์</a:t>
            </a:r>
            <a:r>
              <a:rPr lang="th-TH" dirty="0"/>
              <a:t> </a:t>
            </a:r>
            <a:r>
              <a:rPr lang="th-TH" dirty="0" err="1"/>
              <a:t>ซูล์ท</a:t>
            </a:r>
            <a:r>
              <a:rPr lang="th-TH" dirty="0"/>
              <a:t> (</a:t>
            </a:r>
            <a:r>
              <a:rPr lang="en-US" dirty="0"/>
              <a:t>Robert Werner </a:t>
            </a:r>
            <a:r>
              <a:rPr lang="en-US" dirty="0" err="1"/>
              <a:t>Schutte</a:t>
            </a:r>
            <a:r>
              <a:rPr lang="en-US" dirty="0"/>
              <a:t>) </a:t>
            </a:r>
            <a:r>
              <a:rPr lang="th-TH" dirty="0"/>
              <a:t>ที่เกิดขึ้นจากการส่งของ</a:t>
            </a:r>
            <a:r>
              <a:rPr lang="th-TH" dirty="0" smtClean="0"/>
              <a:t>จิตใจ ได้</a:t>
            </a:r>
            <a:r>
              <a:rPr lang="th-TH" dirty="0"/>
              <a:t>พัฒนา เครื่องมือและวิธีการทดสอบทางร่างกาย และกลไกการเคลื่อนไหว เช่น ปฏิกิริยาตอบสนอง การมีสมาธิและการจดจ่อกับเป้าหมาย ความแข็งแรงของร่างกาย และความเร็วของการเคลื่อนไหว ในปี ค.ศ. 1921 </a:t>
            </a:r>
            <a:r>
              <a:rPr lang="th-TH" dirty="0" err="1" smtClean="0"/>
              <a:t>ซูล์ท</a:t>
            </a:r>
            <a:r>
              <a:rPr lang="th-TH" dirty="0" smtClean="0"/>
              <a:t>ตีพิมพ์</a:t>
            </a:r>
            <a:r>
              <a:rPr lang="th-TH" dirty="0"/>
              <a:t>เรื่องเกี่ยวกับ “ร่างกายและจิตใจในการเล่นกีฬา” นอกจากนั้น </a:t>
            </a:r>
            <a:r>
              <a:rPr lang="th-TH" dirty="0" err="1"/>
              <a:t>แฮคฟอร์ท</a:t>
            </a:r>
            <a:r>
              <a:rPr lang="th-TH" dirty="0"/>
              <a:t> (</a:t>
            </a:r>
            <a:r>
              <a:rPr lang="en-US" dirty="0" err="1" smtClean="0"/>
              <a:t>Hackfort</a:t>
            </a:r>
            <a:r>
              <a:rPr lang="en-US" dirty="0" smtClean="0"/>
              <a:t>) </a:t>
            </a:r>
            <a:r>
              <a:rPr lang="th-TH" dirty="0" smtClean="0"/>
              <a:t>ได้</a:t>
            </a:r>
            <a:r>
              <a:rPr lang="th-TH" dirty="0"/>
              <a:t>ก่อตั้งสมาคมจิตวิทยา การกีฬาแห่งประเทศ</a:t>
            </a:r>
            <a:r>
              <a:rPr lang="th-TH" dirty="0" smtClean="0"/>
              <a:t>เยอรมันในปี ค</a:t>
            </a:r>
            <a:r>
              <a:rPr lang="en-US" dirty="0" smtClean="0"/>
              <a:t>.</a:t>
            </a:r>
            <a:r>
              <a:rPr lang="th-TH" dirty="0" smtClean="0"/>
              <a:t>ศ</a:t>
            </a:r>
            <a:r>
              <a:rPr lang="en-US" dirty="0" smtClean="0"/>
              <a:t>.</a:t>
            </a:r>
            <a:r>
              <a:rPr lang="th-TH" dirty="0" smtClean="0"/>
              <a:t> </a:t>
            </a:r>
            <a:r>
              <a:rPr lang="en-US" dirty="0" smtClean="0"/>
              <a:t>1921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79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err="1"/>
              <a:t>สหราชอาณาจักร</a:t>
            </a:r>
            <a:r>
              <a:rPr lang="th-TH" dirty="0"/>
              <a:t> </a:t>
            </a:r>
            <a:endParaRPr lang="th-TH" dirty="0" smtClean="0"/>
          </a:p>
          <a:p>
            <a:pPr marL="0" indent="0" algn="thaiDist">
              <a:buNone/>
            </a:pPr>
            <a:r>
              <a:rPr lang="th-TH" dirty="0" smtClean="0"/>
              <a:t>	จิตวิทยา</a:t>
            </a:r>
            <a:r>
              <a:rPr lang="th-TH" dirty="0"/>
              <a:t>การกีฬาเริ่มต้นได้รับความสนใจในช่วงปี ค.ศ. 1985 โดยก่อตั้งสมาคมวิทยาศาสตร์การกีฬาแห่ง</a:t>
            </a:r>
            <a:r>
              <a:rPr lang="th-TH" dirty="0" err="1"/>
              <a:t>สหราชอาณาจักร</a:t>
            </a:r>
            <a:r>
              <a:rPr lang="th-TH" dirty="0"/>
              <a:t> (</a:t>
            </a:r>
            <a:r>
              <a:rPr lang="en-US" dirty="0"/>
              <a:t>British Association of Sport Science: BASS) </a:t>
            </a:r>
            <a:r>
              <a:rPr lang="th-TH" dirty="0"/>
              <a:t>ที่มีจิตวิทยาการกีฬาอยู่ภายใต้สมาคม ในปี ค.ศ. 1988 สมาคม </a:t>
            </a:r>
            <a:r>
              <a:rPr lang="en-US" dirty="0"/>
              <a:t>BASES </a:t>
            </a:r>
            <a:r>
              <a:rPr lang="th-TH" dirty="0"/>
              <a:t>ได้ก้าวสู่การจดทะเบียนนักจิตวิทยาการกีฬา จนถึงปี ค.ศ. 1992 มีเพียงสมาชิกของ </a:t>
            </a:r>
            <a:r>
              <a:rPr lang="en-US" dirty="0" smtClean="0"/>
              <a:t>BASES </a:t>
            </a:r>
            <a:r>
              <a:rPr lang="th-TH" dirty="0"/>
              <a:t>เท่านั้น ที่ได้รับการรับรองสิทธิ์ในการเป็นนักจิตวิทยาการกีฬามืออาชีพสำหรับหน่วยงานกำกับ ดูแลการกีฬาของ</a:t>
            </a:r>
            <a:r>
              <a:rPr lang="th-TH" dirty="0" err="1"/>
              <a:t>สหราชอาณาจักร</a:t>
            </a:r>
            <a:r>
              <a:rPr lang="th-TH" dirty="0"/>
              <a:t> (</a:t>
            </a:r>
            <a:r>
              <a:rPr lang="en-US" dirty="0"/>
              <a:t>Kremer &amp; Moran, 2008)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34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/>
              <a:t>ประเทศฝรั่งเศส </a:t>
            </a:r>
            <a:endParaRPr lang="th-TH" b="1" dirty="0" smtClean="0"/>
          </a:p>
          <a:p>
            <a:pPr marL="0" indent="0" algn="thaiDist">
              <a:buNone/>
            </a:pPr>
            <a:r>
              <a:rPr lang="th-TH" dirty="0" smtClean="0"/>
              <a:t>	ใน</a:t>
            </a:r>
            <a:r>
              <a:rPr lang="th-TH" dirty="0"/>
              <a:t>ปี ค.ศ. 1990 ปิแอร์ </a:t>
            </a:r>
            <a:r>
              <a:rPr lang="th-TH" dirty="0" err="1"/>
              <a:t>เดอ</a:t>
            </a:r>
            <a:r>
              <a:rPr lang="th-TH" dirty="0"/>
              <a:t> คูเบอร์แตง (</a:t>
            </a:r>
            <a:r>
              <a:rPr lang="en-US" dirty="0"/>
              <a:t>Pierre de Coubertin) </a:t>
            </a:r>
            <a:r>
              <a:rPr lang="th-TH" dirty="0"/>
              <a:t>ได้เขียนบทความเกี่ยวกับการกีฬาสมัยใหม่ อันที่ระบุถึงความสำคัญของจิตวิทยาที่มีต่อ การเล่นกีฬาว่า “เด็กและวัยรุ่นที่แท้ร่วมในการการแข่งขัน กีฬาเพื่อการยอมรับจากฝูงชน เมื่อการแข่งขันสิ้นสุดลง อยู่ในวัยเด็กและวัยรุ่นจะหยุดการเล่นกีฬา ส่วนผู้ที่ทำงาน และมีงาน ทำ ดังนั้นการมีส่วนร่วมในการเล่นกีฬาควรมีวัตถุประสงค์เพื่อการการ</a:t>
            </a:r>
            <a:r>
              <a:rPr lang="th-TH" dirty="0" err="1"/>
              <a:t>สันทนา</a:t>
            </a:r>
            <a:r>
              <a:rPr lang="th-TH" dirty="0"/>
              <a:t>การ นอกจากนั้น ยังมีบทความที่อธิบายเกี่ยวข้องกับการพัฒนาด้านจิตวิทยาการกีฬา วารสารจิตวิทยาการกีฬา (</a:t>
            </a:r>
            <a:r>
              <a:rPr lang="en-US" dirty="0"/>
              <a:t>La </a:t>
            </a:r>
            <a:r>
              <a:rPr lang="en-US" dirty="0" err="1"/>
              <a:t>Psychologie</a:t>
            </a:r>
            <a:r>
              <a:rPr lang="en-US" dirty="0"/>
              <a:t> du Sport) </a:t>
            </a:r>
            <a:r>
              <a:rPr lang="th-TH" dirty="0"/>
              <a:t>ได้อธิบายถึง 2 ส่วนที่มีความสำคัญ คือ 1) ความสมดุล หมายถึง สภาพจิตใจของนักกีฬา และความพึงพอใจที่ได้รับจากการมีส่วนร่วม และ 2) ความสามารถ ในการควบคุมตนเองของนักกีฬา เพราะเนื่องจากนักกีฬาจำเป็นต้องใช้พลังงานทางร่างกาย และระบบประสาทจำนวนมากในการควบคุมตนเอง” (</a:t>
            </a:r>
            <a:r>
              <a:rPr lang="en-US" dirty="0" err="1"/>
              <a:t>Kornspan</a:t>
            </a:r>
            <a:r>
              <a:rPr lang="en-US" dirty="0"/>
              <a:t>, 2007)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458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การพัฒนาจิตวิทยาการกีฬาในภูมิภาคยุโรปตะวันออก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/>
              <a:t>ประเทศบัลแกเรีย </a:t>
            </a:r>
            <a:endParaRPr lang="th-TH" b="1" dirty="0" smtClean="0"/>
          </a:p>
          <a:p>
            <a:pPr marL="0" indent="0" algn="thaiDist">
              <a:buNone/>
            </a:pPr>
            <a:r>
              <a:rPr lang="th-TH" dirty="0" smtClean="0"/>
              <a:t>	เป็น</a:t>
            </a:r>
            <a:r>
              <a:rPr lang="th-TH" dirty="0"/>
              <a:t>ประเทศที่ได้รับอิทธิพลมาจากสหภาพโซ</a:t>
            </a:r>
            <a:r>
              <a:rPr lang="th-TH" dirty="0" err="1"/>
              <a:t>เวียต</a:t>
            </a:r>
            <a:r>
              <a:rPr lang="th-TH" dirty="0"/>
              <a:t> อันที่ มุ่งเน้นการพัฒนาศักยภาพสูงสุดให้กับนักกีฬา ห้องปฏิบัติการทางการกีฬาถูกก่อตั้งขึ้น ในปี ค.ศ. 1966 เพื่อสนับสนุนการพัฒนานักกีฬา และการสร้างงานวิจัยในช่วงปี ค.ศ. 1980 อันที่มีการศึกษาถึงจิตวิทยาการกีฬาสำหรับการเตรียมการก่อนการแข่งขัน และผลกระทบของ การฝึกที่ส่งผลต่อการพัฒนาทางด้านจิตใจของนักกีฬา นอกจากนั้นยังให้ความสนใจพัฒนา การค้นหาพรสวรรค์ของ</a:t>
            </a:r>
            <a:r>
              <a:rPr lang="th-TH" dirty="0" smtClean="0"/>
              <a:t>นักกีฬาอีก</a:t>
            </a:r>
            <a:r>
              <a:rPr lang="th-TH" dirty="0"/>
              <a:t>ด้วย</a:t>
            </a:r>
          </a:p>
        </p:txBody>
      </p:sp>
    </p:spTree>
    <p:extLst>
      <p:ext uri="{BB962C8B-B14F-4D97-AF65-F5344CB8AC3E}">
        <p14:creationId xmlns:p14="http://schemas.microsoft.com/office/powerpoint/2010/main" val="5418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 err="1"/>
              <a:t>ประเทศเชโกสโล</a:t>
            </a:r>
            <a:r>
              <a:rPr lang="th-TH" b="1" dirty="0"/>
              <a:t>วาเกีย </a:t>
            </a:r>
            <a:endParaRPr lang="th-TH" b="1" dirty="0" smtClean="0"/>
          </a:p>
          <a:p>
            <a:pPr marL="0" indent="0" algn="thaiDist">
              <a:buNone/>
            </a:pPr>
            <a:r>
              <a:rPr lang="th-TH" dirty="0" smtClean="0"/>
              <a:t>	การ</a:t>
            </a:r>
            <a:r>
              <a:rPr lang="th-TH" dirty="0"/>
              <a:t>พัฒนาด้านจิตวิทยาการกีฬาเริ่มมาจากงานเขียนของ </a:t>
            </a:r>
            <a:r>
              <a:rPr lang="th-TH" dirty="0" err="1"/>
              <a:t>เพคเลท</a:t>
            </a:r>
            <a:r>
              <a:rPr lang="th-TH" dirty="0"/>
              <a:t> (</a:t>
            </a:r>
            <a:r>
              <a:rPr lang="en-US" dirty="0" err="1"/>
              <a:t>Paclet</a:t>
            </a:r>
            <a:r>
              <a:rPr lang="en-US" dirty="0"/>
              <a:t>) </a:t>
            </a:r>
            <a:r>
              <a:rPr lang="th-TH" dirty="0"/>
              <a:t>ในปี ค.ศ. 1928 เรื่อง “</a:t>
            </a:r>
            <a:r>
              <a:rPr lang="en-US" dirty="0"/>
              <a:t>The Psychology of Physical Sciences” </a:t>
            </a:r>
            <a:r>
              <a:rPr lang="th-TH" dirty="0"/>
              <a:t>ที่มหาวิทยาลัย</a:t>
            </a:r>
            <a:r>
              <a:rPr lang="th-TH" dirty="0" err="1"/>
              <a:t>ชาร์ล</a:t>
            </a:r>
            <a:r>
              <a:rPr lang="th-TH" dirty="0"/>
              <a:t> ในกรุงปราก และในปี ค.ศ. 1932 </a:t>
            </a:r>
            <a:r>
              <a:rPr lang="th-TH" dirty="0" smtClean="0"/>
              <a:t>นอกจากนั้น </a:t>
            </a:r>
            <a:r>
              <a:rPr lang="th-TH" dirty="0" err="1" smtClean="0"/>
              <a:t>ซู</a:t>
            </a:r>
            <a:r>
              <a:rPr lang="th-TH" dirty="0"/>
              <a:t>โดบา (</a:t>
            </a:r>
            <a:r>
              <a:rPr lang="en-US" dirty="0" err="1"/>
              <a:t>Chudoba</a:t>
            </a:r>
            <a:r>
              <a:rPr lang="en-US" dirty="0"/>
              <a:t>) </a:t>
            </a:r>
            <a:r>
              <a:rPr lang="th-TH" dirty="0"/>
              <a:t>ได้ตีพิมพ์บทความเรื่อง “</a:t>
            </a:r>
            <a:r>
              <a:rPr lang="en-US" dirty="0"/>
              <a:t>The Psychology of Training” (Silva &amp; Stevens, 2002) </a:t>
            </a:r>
            <a:r>
              <a:rPr lang="th-TH" dirty="0"/>
              <a:t>ปัจจุบันประเทศนี้ถูกแบ่งออกเป็น</a:t>
            </a:r>
            <a:r>
              <a:rPr lang="th-TH" dirty="0" err="1"/>
              <a:t>สาธารณรัฐเช็ก</a:t>
            </a:r>
            <a:r>
              <a:rPr lang="th-TH" dirty="0"/>
              <a:t> และประเทศ</a:t>
            </a:r>
            <a:r>
              <a:rPr lang="th-TH" dirty="0" err="1"/>
              <a:t>สโล</a:t>
            </a:r>
            <a:r>
              <a:rPr lang="th-TH" dirty="0"/>
              <a:t>วาเกีย ทำให้ประวัติศาสตร์</a:t>
            </a:r>
            <a:r>
              <a:rPr lang="th-TH" dirty="0" smtClean="0"/>
              <a:t>ด้านจิตวิทยา</a:t>
            </a:r>
            <a:r>
              <a:rPr lang="th-TH" dirty="0"/>
              <a:t>การกีฬาได้ยุติตัวลง</a:t>
            </a:r>
          </a:p>
        </p:txBody>
      </p:sp>
    </p:spTree>
    <p:extLst>
      <p:ext uri="{BB962C8B-B14F-4D97-AF65-F5344CB8AC3E}">
        <p14:creationId xmlns:p14="http://schemas.microsoft.com/office/powerpoint/2010/main" val="35857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/>
              <a:t>ประเทศโปแลนด์ </a:t>
            </a:r>
            <a:endParaRPr lang="th-TH" b="1" dirty="0" smtClean="0"/>
          </a:p>
          <a:p>
            <a:pPr marL="0" indent="0" algn="thaiDist">
              <a:buNone/>
            </a:pPr>
            <a:r>
              <a:rPr lang="th-TH" dirty="0" smtClean="0"/>
              <a:t>	การ</a:t>
            </a:r>
            <a:r>
              <a:rPr lang="th-TH" dirty="0"/>
              <a:t>พัฒนาทางด้านจิตวิทยาการกีฬานั้นมาจากผู้ที่มีความรู้ ทางด้านพลศึกษาและกีฬา โดยงานทางด้านจิตวิทยาการกีฬาเริ่มต้นจากการทำงานภายใต้ </a:t>
            </a:r>
            <a:r>
              <a:rPr lang="th-TH" dirty="0" smtClean="0"/>
              <a:t>สมาคม</a:t>
            </a:r>
            <a:r>
              <a:rPr lang="en-US" dirty="0" smtClean="0"/>
              <a:t> Polish </a:t>
            </a:r>
            <a:r>
              <a:rPr lang="en-US" dirty="0"/>
              <a:t>Scientific Society and Physical Cultural </a:t>
            </a:r>
            <a:r>
              <a:rPr lang="th-TH" dirty="0"/>
              <a:t>การเรียนการสอนจิตวิทยา การกีฬาจะรวมอยู่ภายใต้การเรียนการสอนพลศึกษา ปัจจุบันมีการเรียนการสอนและ มีการบริการให้คำปรึกษาทางด้านจิตวิทยาการกีฬาที่ </a:t>
            </a:r>
            <a:r>
              <a:rPr lang="en-US" dirty="0" err="1"/>
              <a:t>Universiy</a:t>
            </a:r>
            <a:r>
              <a:rPr lang="en-US" dirty="0"/>
              <a:t> of Social Science and </a:t>
            </a:r>
            <a:r>
              <a:rPr lang="en-US" dirty="0" err="1"/>
              <a:t>Homanities</a:t>
            </a:r>
            <a:r>
              <a:rPr lang="en-US" dirty="0"/>
              <a:t> (SWPS) </a:t>
            </a:r>
            <a:r>
              <a:rPr lang="th-TH" dirty="0"/>
              <a:t>ในกรุงวอร์ซอ</a:t>
            </a:r>
          </a:p>
        </p:txBody>
      </p:sp>
    </p:spTree>
    <p:extLst>
      <p:ext uri="{BB962C8B-B14F-4D97-AF65-F5344CB8AC3E}">
        <p14:creationId xmlns:p14="http://schemas.microsoft.com/office/powerpoint/2010/main" val="23545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การพัฒนาจิตวิทยาการกีฬาในภูมิภาคเอเชีย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thaiDist">
              <a:buNone/>
            </a:pPr>
            <a:r>
              <a:rPr lang="th-TH" dirty="0" smtClean="0"/>
              <a:t>	จิตวิทยา</a:t>
            </a:r>
            <a:r>
              <a:rPr lang="th-TH" dirty="0"/>
              <a:t>การกีฬาในภูมิภาคเอเชียและแปซิฟิกใต้ จะมีความเป็นเอกลักษณะ ที่ขึ้นอยู่กับแต่ละประเทศ โดยความแตกต่างทางด้านภาษาที่เกิดขึ้น อันอาจจะเป็นข้อจำกัด อย่างเห็นได้ชัดในเรื่องการศึกษาวิจัย การนำเสนอผลงานที่เป็นวารสารและหนังสือต่าง ๆ ส่วนใหญ่จะเกิดขึ้นในหนังสือหรือวารสารในภาษาของประเทศตน แม้ว่าจะมีการเผยแพร่ ผลงานวิจัย และองค์ความรู้ทางวารสารค่อนข้างน้อย เพราะข้อจำกัดในเรื่องภาษา แต่ก็ไม่ได้ แปลว่าภูมิภาคเอเชียและแปซิฟิกใต้ไม่ได้ศึกษาด้านจิตวิทยาการ</a:t>
            </a:r>
            <a:r>
              <a:rPr lang="th-TH" dirty="0" smtClean="0"/>
              <a:t>กีฬา</a:t>
            </a:r>
          </a:p>
          <a:p>
            <a:pPr marL="0" indent="0" algn="thaiDist">
              <a:buNone/>
            </a:pPr>
            <a:r>
              <a:rPr lang="th-TH" dirty="0"/>
              <a:t>	สมาคมจิตวิทยาการกีฬาในภูมิภาคเอเชียและแปซิฟิกใต้ (</a:t>
            </a:r>
            <a:r>
              <a:rPr lang="en-US" dirty="0"/>
              <a:t>Asian South-Pacific Association of Sport Psychology: ASPASP) </a:t>
            </a:r>
            <a:r>
              <a:rPr lang="th-TH" dirty="0"/>
              <a:t>ก่อตั้งขึ้นในสิงคโปร์ในปี ค.ศ. 1989 เป็นองค์กรวิชาชีพด้านจิตวิทยาการกีฬาในภูมิภาคเอเชียและแปซิฟิกใต้ โดยมีสมาชิก 25 ประเทศ ซึ่งบทบาทของสมาคม </a:t>
            </a:r>
            <a:r>
              <a:rPr lang="en-US" dirty="0"/>
              <a:t>ASPASP </a:t>
            </a:r>
            <a:r>
              <a:rPr lang="th-TH" dirty="0"/>
              <a:t>คือ การพัฒนาจิตวิทยาการกีฬาและ การออกกำลังกายในประเทศเอเชียและแปซิฟิกใต้ ซึ่งความเป็นมาของจิตวิทยาการกีฬา ในแต่ละประเทศแกนนำในภูมิภาคเอเชียและแปซิฟิกใต้มีดังนี้ </a:t>
            </a:r>
          </a:p>
        </p:txBody>
      </p:sp>
    </p:spTree>
    <p:extLst>
      <p:ext uri="{BB962C8B-B14F-4D97-AF65-F5344CB8AC3E}">
        <p14:creationId xmlns:p14="http://schemas.microsoft.com/office/powerpoint/2010/main" val="27233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524312_Recreation Organic design_SL-V1.pptx" id="{F71A86FF-49A3-4B67-A125-11EA00B3A17C}" vid="{EA83300D-506E-4894-9D32-3B71A0743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3ECB95-7346-4B93-9055-00403BD110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9FC027-78BA-4464-9AFA-DE1AD048A20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946E212-9500-4C34-86DE-BC71867BE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Recreation design</Template>
  <TotalTime>0</TotalTime>
  <Words>329</Words>
  <Application>Microsoft Office PowerPoint</Application>
  <PresentationFormat>Widescreen</PresentationFormat>
  <Paragraphs>55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Angsana New</vt:lpstr>
      <vt:lpstr>Arial</vt:lpstr>
      <vt:lpstr>Calibri</vt:lpstr>
      <vt:lpstr>Cordia New</vt:lpstr>
      <vt:lpstr>Garamond</vt:lpstr>
      <vt:lpstr>Organic</vt:lpstr>
      <vt:lpstr>ESG 2201 การวิเคราะห์และกลยุทธ์เกม</vt:lpstr>
      <vt:lpstr>การพัฒนาจิตวิทยาการกีฬาในประเทศยุโรปตะวันตก</vt:lpstr>
      <vt:lpstr>PowerPoint Presentation</vt:lpstr>
      <vt:lpstr>PowerPoint Presentation</vt:lpstr>
      <vt:lpstr>PowerPoint Presentation</vt:lpstr>
      <vt:lpstr>การพัฒนาจิตวิทยาการกีฬาในภูมิภาคยุโรปตะวันออก</vt:lpstr>
      <vt:lpstr>PowerPoint Presentation</vt:lpstr>
      <vt:lpstr>PowerPoint Presentation</vt:lpstr>
      <vt:lpstr>การพัฒนาจิตวิทยาการกีฬาในภูมิภาคเอเชีย</vt:lpstr>
      <vt:lpstr>PowerPoint Presentation</vt:lpstr>
      <vt:lpstr>PowerPoint Presentation</vt:lpstr>
      <vt:lpstr>ความเป็นมาของจิตวิทยาการกีฬาในประเทศไทย</vt:lpstr>
      <vt:lpstr>จิตวิทยาในยุคโบราณเ</vt:lpstr>
      <vt:lpstr>จิตวิทยาในช่วงแรกปี พ.ศ. 2456 - 2518</vt:lpstr>
      <vt:lpstr>จิตวิทยาการกีฬายุคเริ่มต้น ระหว่างปี พ.ศ. 2518 - 2536</vt:lpstr>
      <vt:lpstr>PowerPoint Presentation</vt:lpstr>
      <vt:lpstr>จิตวิทยาการกีฬายุคบุกเบิก ระหว่างปี พ.ศ. 2536 – 2542 </vt:lpstr>
      <vt:lpstr>จิตวิทยาการกีฬายุคใหม่ ระหว่างปี พ.ศ. 2543 - 2551</vt:lpstr>
      <vt:lpstr>จิตวิทยาการกีฬายุคสายเลือดใหม่ ระหว่างปี พ.ศ. 2551 – ปัจจุบัน</vt:lpstr>
      <vt:lpstr>ขอบข่ายการศึกษาจิตวิทยาการกีฬาในปัจจุบัน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2022-12-03T05:38:24Z</dcterms:created>
  <dcterms:modified xsi:type="dcterms:W3CDTF">2022-12-13T01:54:16Z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